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75" r:id="rId3"/>
    <p:sldId id="267" r:id="rId4"/>
    <p:sldId id="279" r:id="rId5"/>
    <p:sldId id="278" r:id="rId6"/>
    <p:sldId id="274" r:id="rId7"/>
    <p:sldId id="264" r:id="rId8"/>
    <p:sldId id="269" r:id="rId9"/>
    <p:sldId id="268" r:id="rId10"/>
    <p:sldId id="270" r:id="rId11"/>
    <p:sldId id="271" r:id="rId12"/>
    <p:sldId id="272" r:id="rId13"/>
    <p:sldId id="273" r:id="rId14"/>
    <p:sldId id="276"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134" autoAdjust="0"/>
  </p:normalViewPr>
  <p:slideViewPr>
    <p:cSldViewPr snapToGrid="0">
      <p:cViewPr varScale="1">
        <p:scale>
          <a:sx n="98" d="100"/>
          <a:sy n="98" d="100"/>
        </p:scale>
        <p:origin x="10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D8CF2-191D-441E-925C-5AFE3B588734}"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27558-BAB5-43FD-9837-1773EC467396}" type="slidenum">
              <a:rPr lang="en-US" smtClean="0"/>
              <a:t>‹#›</a:t>
            </a:fld>
            <a:endParaRPr lang="en-US"/>
          </a:p>
        </p:txBody>
      </p:sp>
    </p:spTree>
    <p:extLst>
      <p:ext uri="{BB962C8B-B14F-4D97-AF65-F5344CB8AC3E}">
        <p14:creationId xmlns:p14="http://schemas.microsoft.com/office/powerpoint/2010/main" val="2180278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have a pair of entangled subatomic particles, we can measure one of them and gather all quantum information about the other BEFORE we affect its quantum state.</a:t>
            </a:r>
          </a:p>
        </p:txBody>
      </p:sp>
      <p:sp>
        <p:nvSpPr>
          <p:cNvPr id="4" name="Slide Number Placeholder 3"/>
          <p:cNvSpPr>
            <a:spLocks noGrp="1"/>
          </p:cNvSpPr>
          <p:nvPr>
            <p:ph type="sldNum" sz="quarter" idx="5"/>
          </p:nvPr>
        </p:nvSpPr>
        <p:spPr/>
        <p:txBody>
          <a:bodyPr/>
          <a:lstStyle/>
          <a:p>
            <a:fld id="{62627558-BAB5-43FD-9837-1773EC467396}" type="slidenum">
              <a:rPr lang="en-US" smtClean="0"/>
              <a:t>11</a:t>
            </a:fld>
            <a:endParaRPr lang="en-US"/>
          </a:p>
        </p:txBody>
      </p:sp>
    </p:spTree>
    <p:extLst>
      <p:ext uri="{BB962C8B-B14F-4D97-AF65-F5344CB8AC3E}">
        <p14:creationId xmlns:p14="http://schemas.microsoft.com/office/powerpoint/2010/main" val="118582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Times New Roman" panose="02020603050405020304" pitchFamily="18" charset="0"/>
              </a:rPr>
              <a:t>To trap these ions, the researchers will house a chip in a steel vacuum chamber. The chip is cooled to nearly 450 degrees below zero Fahrenheit. Calcium and Strontium atoms are then flooded into the chamber, and the lasers shoot the atom’s electrons, turning them into ions. The ions are trapped by electrodes which are attached to the chip’s surface. Other lasers are used to cool the ions keeping them in the trap. The ions come together to form a Ca+/Sr+ crystal. The quantum computer is concerned with reading the energy level of the outermost electron in this pairing, which will be used for computational analysis. The electron could be at a ground state |0&gt; or excited state |1&gt; or both states simultaneously.</a:t>
            </a:r>
            <a:endParaRPr lang="en-US" dirty="0"/>
          </a:p>
        </p:txBody>
      </p:sp>
      <p:sp>
        <p:nvSpPr>
          <p:cNvPr id="4" name="Slide Number Placeholder 3"/>
          <p:cNvSpPr>
            <a:spLocks noGrp="1"/>
          </p:cNvSpPr>
          <p:nvPr>
            <p:ph type="sldNum" sz="quarter" idx="5"/>
          </p:nvPr>
        </p:nvSpPr>
        <p:spPr/>
        <p:txBody>
          <a:bodyPr/>
          <a:lstStyle/>
          <a:p>
            <a:fld id="{62627558-BAB5-43FD-9837-1773EC467396}" type="slidenum">
              <a:rPr lang="en-US" smtClean="0"/>
              <a:t>12</a:t>
            </a:fld>
            <a:endParaRPr lang="en-US"/>
          </a:p>
        </p:txBody>
      </p:sp>
    </p:spTree>
    <p:extLst>
      <p:ext uri="{BB962C8B-B14F-4D97-AF65-F5344CB8AC3E}">
        <p14:creationId xmlns:p14="http://schemas.microsoft.com/office/powerpoint/2010/main" val="322247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05050"/>
                </a:solidFill>
                <a:effectLst/>
                <a:latin typeface="ProximaNovaRgRegular"/>
              </a:rPr>
              <a:t>IBM’s earlier “Q System One,” the world’s first circuit-based commercial quantum computer.</a:t>
            </a:r>
            <a:endParaRPr lang="en-US" dirty="0"/>
          </a:p>
        </p:txBody>
      </p:sp>
      <p:sp>
        <p:nvSpPr>
          <p:cNvPr id="4" name="Slide Number Placeholder 3"/>
          <p:cNvSpPr>
            <a:spLocks noGrp="1"/>
          </p:cNvSpPr>
          <p:nvPr>
            <p:ph type="sldNum" sz="quarter" idx="5"/>
          </p:nvPr>
        </p:nvSpPr>
        <p:spPr/>
        <p:txBody>
          <a:bodyPr/>
          <a:lstStyle/>
          <a:p>
            <a:fld id="{62627558-BAB5-43FD-9837-1773EC467396}" type="slidenum">
              <a:rPr lang="en-US" smtClean="0"/>
              <a:t>14</a:t>
            </a:fld>
            <a:endParaRPr lang="en-US"/>
          </a:p>
        </p:txBody>
      </p:sp>
    </p:spTree>
    <p:extLst>
      <p:ext uri="{BB962C8B-B14F-4D97-AF65-F5344CB8AC3E}">
        <p14:creationId xmlns:p14="http://schemas.microsoft.com/office/powerpoint/2010/main" val="52219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IBM engineer working on the refrigerator casing inside of which the company plans to install a 1 million-qubit quantum computer by 2030.</a:t>
            </a:r>
          </a:p>
        </p:txBody>
      </p:sp>
      <p:sp>
        <p:nvSpPr>
          <p:cNvPr id="4" name="Slide Number Placeholder 3"/>
          <p:cNvSpPr>
            <a:spLocks noGrp="1"/>
          </p:cNvSpPr>
          <p:nvPr>
            <p:ph type="sldNum" sz="quarter" idx="5"/>
          </p:nvPr>
        </p:nvSpPr>
        <p:spPr/>
        <p:txBody>
          <a:bodyPr/>
          <a:lstStyle/>
          <a:p>
            <a:fld id="{62627558-BAB5-43FD-9837-1773EC467396}" type="slidenum">
              <a:rPr lang="en-US" smtClean="0"/>
              <a:t>15</a:t>
            </a:fld>
            <a:endParaRPr lang="en-US"/>
          </a:p>
        </p:txBody>
      </p:sp>
    </p:spTree>
    <p:extLst>
      <p:ext uri="{BB962C8B-B14F-4D97-AF65-F5344CB8AC3E}">
        <p14:creationId xmlns:p14="http://schemas.microsoft.com/office/powerpoint/2010/main" val="271657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12/2/2021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BA0686-9D8C-483D-9D88-656CB552CD8F}"/>
              </a:ext>
            </a:extLst>
          </p:cNvPr>
          <p:cNvPicPr>
            <a:picLocks noChangeAspect="1"/>
          </p:cNvPicPr>
          <p:nvPr/>
        </p:nvPicPr>
        <p:blipFill rotWithShape="1">
          <a:blip r:embed="rId2">
            <a:alphaModFix amt="50000"/>
          </a:blip>
          <a:srcRect t="14985" r="-1" b="11242"/>
          <a:stretch/>
        </p:blipFill>
        <p:spPr>
          <a:xfrm>
            <a:off x="20" y="10"/>
            <a:ext cx="12191675" cy="6857990"/>
          </a:xfrm>
          <a:prstGeom prst="rect">
            <a:avLst/>
          </a:prstGeom>
        </p:spPr>
      </p:pic>
      <p:sp>
        <p:nvSpPr>
          <p:cNvPr id="2" name="Title 1">
            <a:extLst>
              <a:ext uri="{FF2B5EF4-FFF2-40B4-BE49-F238E27FC236}">
                <a16:creationId xmlns:a16="http://schemas.microsoft.com/office/drawing/2014/main" id="{9A82EEC1-1A73-4B2C-BD9D-47277FF6FB81}"/>
              </a:ext>
            </a:extLst>
          </p:cNvPr>
          <p:cNvSpPr>
            <a:spLocks noGrp="1"/>
          </p:cNvSpPr>
          <p:nvPr>
            <p:ph type="ctrTitle"/>
          </p:nvPr>
        </p:nvSpPr>
        <p:spPr>
          <a:xfrm>
            <a:off x="4976636" y="992221"/>
            <a:ext cx="6247308" cy="4873558"/>
          </a:xfrm>
        </p:spPr>
        <p:txBody>
          <a:bodyPr vert="horz" lIns="91440" tIns="45720" rIns="91440" bIns="0" rtlCol="0" anchor="ctr">
            <a:normAutofit/>
          </a:bodyPr>
          <a:lstStyle/>
          <a:p>
            <a:r>
              <a:rPr lang="en-US" sz="4800"/>
              <a:t>Quantum computing</a:t>
            </a:r>
          </a:p>
        </p:txBody>
      </p:sp>
      <p:sp>
        <p:nvSpPr>
          <p:cNvPr id="3" name="Subtitle 2">
            <a:extLst>
              <a:ext uri="{FF2B5EF4-FFF2-40B4-BE49-F238E27FC236}">
                <a16:creationId xmlns:a16="http://schemas.microsoft.com/office/drawing/2014/main" id="{FCD2036A-1ED6-465A-9177-BB35366BC9C1}"/>
              </a:ext>
            </a:extLst>
          </p:cNvPr>
          <p:cNvSpPr>
            <a:spLocks noGrp="1"/>
          </p:cNvSpPr>
          <p:nvPr>
            <p:ph type="subTitle" idx="1"/>
          </p:nvPr>
        </p:nvSpPr>
        <p:spPr>
          <a:xfrm>
            <a:off x="968056" y="996610"/>
            <a:ext cx="3363901" cy="4864780"/>
          </a:xfrm>
        </p:spPr>
        <p:txBody>
          <a:bodyPr vert="horz" lIns="91440" tIns="91440" rIns="91440" bIns="91440" rtlCol="0" anchor="ctr">
            <a:normAutofit/>
          </a:bodyPr>
          <a:lstStyle/>
          <a:p>
            <a:pPr algn="r"/>
            <a:r>
              <a:rPr lang="en-US" sz="2000"/>
              <a:t>Solving non-deterministic polynomial (NP) problems in polynomial time</a:t>
            </a:r>
          </a:p>
        </p:txBody>
      </p:sp>
      <p:cxnSp>
        <p:nvCxnSpPr>
          <p:cNvPr id="12" name="Straight Connector 11">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BFBDB0F-8252-40B1-A4DA-16CC0D21331D}"/>
              </a:ext>
            </a:extLst>
          </p:cNvPr>
          <p:cNvSpPr txBox="1"/>
          <p:nvPr/>
        </p:nvSpPr>
        <p:spPr>
          <a:xfrm>
            <a:off x="6333687" y="4508825"/>
            <a:ext cx="4446165" cy="1015663"/>
          </a:xfrm>
          <a:prstGeom prst="rect">
            <a:avLst/>
          </a:prstGeom>
          <a:noFill/>
        </p:spPr>
        <p:txBody>
          <a:bodyPr wrap="square" rtlCol="0">
            <a:spAutoFit/>
          </a:bodyPr>
          <a:lstStyle/>
          <a:p>
            <a:pPr>
              <a:spcAft>
                <a:spcPts val="600"/>
              </a:spcAft>
            </a:pPr>
            <a:r>
              <a:rPr lang="en-US"/>
              <a:t>CIS-655 Advanced Computer Architecture</a:t>
            </a:r>
          </a:p>
          <a:p>
            <a:pPr>
              <a:spcAft>
                <a:spcPts val="600"/>
              </a:spcAft>
            </a:pPr>
            <a:r>
              <a:rPr lang="en-US"/>
              <a:t>Taught By Dr. Mohammed Abdallah</a:t>
            </a:r>
          </a:p>
          <a:p>
            <a:pPr>
              <a:spcAft>
                <a:spcPts val="600"/>
              </a:spcAft>
            </a:pPr>
            <a:r>
              <a:rPr lang="en-US" sz="1400"/>
              <a:t>Anthony Redamonti</a:t>
            </a:r>
          </a:p>
        </p:txBody>
      </p:sp>
    </p:spTree>
    <p:extLst>
      <p:ext uri="{BB962C8B-B14F-4D97-AF65-F5344CB8AC3E}">
        <p14:creationId xmlns:p14="http://schemas.microsoft.com/office/powerpoint/2010/main" val="10362721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CA830-913C-4AE6-B6CE-87110F1A2C06}"/>
              </a:ext>
            </a:extLst>
          </p:cNvPr>
          <p:cNvSpPr>
            <a:spLocks noGrp="1"/>
          </p:cNvSpPr>
          <p:nvPr>
            <p:ph type="title"/>
          </p:nvPr>
        </p:nvSpPr>
        <p:spPr/>
        <p:txBody>
          <a:bodyPr>
            <a:normAutofit/>
          </a:bodyPr>
          <a:lstStyle/>
          <a:p>
            <a:r>
              <a:rPr lang="en-US" sz="5400" dirty="0"/>
              <a:t>Quantum Hazard: Bump</a:t>
            </a:r>
          </a:p>
        </p:txBody>
      </p:sp>
      <p:sp>
        <p:nvSpPr>
          <p:cNvPr id="3" name="Content Placeholder 2">
            <a:extLst>
              <a:ext uri="{FF2B5EF4-FFF2-40B4-BE49-F238E27FC236}">
                <a16:creationId xmlns:a16="http://schemas.microsoft.com/office/drawing/2014/main" id="{4190291B-6EB0-4083-8DFF-C543726A7E97}"/>
              </a:ext>
            </a:extLst>
          </p:cNvPr>
          <p:cNvSpPr>
            <a:spLocks noGrp="1"/>
          </p:cNvSpPr>
          <p:nvPr>
            <p:ph idx="1"/>
          </p:nvPr>
        </p:nvSpPr>
        <p:spPr>
          <a:xfrm>
            <a:off x="1451578" y="2034394"/>
            <a:ext cx="9603275" cy="3450613"/>
          </a:xfrm>
        </p:spPr>
        <p:txBody>
          <a:bodyPr/>
          <a:lstStyle/>
          <a:p>
            <a:r>
              <a:rPr lang="en-US" dirty="0"/>
              <a:t>Observation (measurement) changes state of Qubit. </a:t>
            </a:r>
          </a:p>
          <a:p>
            <a:r>
              <a:rPr lang="en-US" dirty="0"/>
              <a:t>How to observe state of Qubit???</a:t>
            </a:r>
          </a:p>
          <a:p>
            <a:r>
              <a:rPr lang="en-US" dirty="0"/>
              <a:t>By using entanglement.</a:t>
            </a:r>
          </a:p>
          <a:p>
            <a:endParaRPr lang="en-US" dirty="0"/>
          </a:p>
          <a:p>
            <a:endParaRPr lang="en-US" dirty="0"/>
          </a:p>
        </p:txBody>
      </p:sp>
      <p:pic>
        <p:nvPicPr>
          <p:cNvPr id="2052" name="Picture 4" descr="Examples of Observation">
            <a:extLst>
              <a:ext uri="{FF2B5EF4-FFF2-40B4-BE49-F238E27FC236}">
                <a16:creationId xmlns:a16="http://schemas.microsoft.com/office/drawing/2014/main" id="{5653F537-7A20-4D32-8966-52B661D10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253" y="2034394"/>
            <a:ext cx="36576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182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4BE214B-2C92-47AF-8D90-698211103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186D07CD-E0E5-42ED-BA28-6CB6ADC3B0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A0BC680-6C25-40ED-B745-7FE53B667126}"/>
              </a:ext>
            </a:extLst>
          </p:cNvPr>
          <p:cNvSpPr>
            <a:spLocks noGrp="1"/>
          </p:cNvSpPr>
          <p:nvPr>
            <p:ph type="title"/>
          </p:nvPr>
        </p:nvSpPr>
        <p:spPr>
          <a:xfrm>
            <a:off x="1451580" y="804520"/>
            <a:ext cx="5550355" cy="1049235"/>
          </a:xfrm>
        </p:spPr>
        <p:txBody>
          <a:bodyPr>
            <a:normAutofit/>
          </a:bodyPr>
          <a:lstStyle/>
          <a:p>
            <a:r>
              <a:rPr lang="en-US" sz="5400" dirty="0"/>
              <a:t>Entanglement</a:t>
            </a:r>
          </a:p>
        </p:txBody>
      </p:sp>
      <p:sp>
        <p:nvSpPr>
          <p:cNvPr id="75" name="Rectangle 74">
            <a:extLst>
              <a:ext uri="{FF2B5EF4-FFF2-40B4-BE49-F238E27FC236}">
                <a16:creationId xmlns:a16="http://schemas.microsoft.com/office/drawing/2014/main" id="{369A020F-4984-4DD0-898A-B60A4882B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98B58EF9-5727-4B5D-8BFF-5890D48BC5CB}"/>
              </a:ext>
            </a:extLst>
          </p:cNvPr>
          <p:cNvSpPr>
            <a:spLocks noGrp="1"/>
          </p:cNvSpPr>
          <p:nvPr>
            <p:ph idx="1"/>
          </p:nvPr>
        </p:nvSpPr>
        <p:spPr>
          <a:xfrm>
            <a:off x="1451580" y="2015732"/>
            <a:ext cx="5550355" cy="3450613"/>
          </a:xfrm>
        </p:spPr>
        <p:txBody>
          <a:bodyPr>
            <a:normAutofit/>
          </a:bodyPr>
          <a:lstStyle/>
          <a:p>
            <a:r>
              <a:rPr lang="en-US" dirty="0"/>
              <a:t>Outside force (voltage) acting on two or more subatomic particles creates an entangled state.</a:t>
            </a:r>
          </a:p>
          <a:p>
            <a:r>
              <a:rPr lang="en-US" dirty="0"/>
              <a:t>Entangled = Opposite Spin</a:t>
            </a:r>
          </a:p>
          <a:p>
            <a:r>
              <a:rPr lang="en-US" dirty="0"/>
              <a:t>Preserves the quantum state.</a:t>
            </a:r>
          </a:p>
          <a:p>
            <a:r>
              <a:rPr lang="en-US" dirty="0"/>
              <a:t>Quantum information is transmitted at speeds FASTER than the speed of LIGHT.</a:t>
            </a:r>
          </a:p>
        </p:txBody>
      </p:sp>
      <p:grpSp>
        <p:nvGrpSpPr>
          <p:cNvPr id="77" name="Group 76">
            <a:extLst>
              <a:ext uri="{FF2B5EF4-FFF2-40B4-BE49-F238E27FC236}">
                <a16:creationId xmlns:a16="http://schemas.microsoft.com/office/drawing/2014/main" id="{A3761B47-AE33-47C9-9636-19D4B313F2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78" name="Rectangle 77">
              <a:extLst>
                <a:ext uri="{FF2B5EF4-FFF2-40B4-BE49-F238E27FC236}">
                  <a16:creationId xmlns:a16="http://schemas.microsoft.com/office/drawing/2014/main" id="{9E204B78-8026-4E1E-9C59-5F523ECDD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DDEB6F1-F54D-4345-B8DF-72D72C71EC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1" name="Rectangle 80">
            <a:extLst>
              <a:ext uri="{FF2B5EF4-FFF2-40B4-BE49-F238E27FC236}">
                <a16:creationId xmlns:a16="http://schemas.microsoft.com/office/drawing/2014/main" id="{4380F474-D468-4F2F-8BE9-F343F8D1A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hysicists entangle qubits in a semiconductor at room temperature – Physics  World">
            <a:extLst>
              <a:ext uri="{FF2B5EF4-FFF2-40B4-BE49-F238E27FC236}">
                <a16:creationId xmlns:a16="http://schemas.microsoft.com/office/drawing/2014/main" id="{447C096D-74F0-49D0-A7BF-279FBBD43A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86928" y="1116345"/>
            <a:ext cx="2657993" cy="38661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D757EBBD-8611-41C1-8124-C151D0957D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5" name="Straight Connector 84">
            <a:extLst>
              <a:ext uri="{FF2B5EF4-FFF2-40B4-BE49-F238E27FC236}">
                <a16:creationId xmlns:a16="http://schemas.microsoft.com/office/drawing/2014/main" id="{E40D0D8B-2D5E-48A4-BBD5-8CB09A86A6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835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3607-6314-4D51-8622-A87C6B58DB3D}"/>
              </a:ext>
            </a:extLst>
          </p:cNvPr>
          <p:cNvSpPr>
            <a:spLocks noGrp="1"/>
          </p:cNvSpPr>
          <p:nvPr>
            <p:ph type="title"/>
          </p:nvPr>
        </p:nvSpPr>
        <p:spPr>
          <a:xfrm>
            <a:off x="1451579" y="804519"/>
            <a:ext cx="9603275" cy="1049235"/>
          </a:xfrm>
        </p:spPr>
        <p:txBody>
          <a:bodyPr>
            <a:normAutofit/>
          </a:bodyPr>
          <a:lstStyle/>
          <a:p>
            <a:r>
              <a:rPr lang="en-US" dirty="0"/>
              <a:t>ION TRAPS: Qubit manipulation method</a:t>
            </a:r>
          </a:p>
        </p:txBody>
      </p:sp>
      <p:sp>
        <p:nvSpPr>
          <p:cNvPr id="3" name="Content Placeholder 2">
            <a:extLst>
              <a:ext uri="{FF2B5EF4-FFF2-40B4-BE49-F238E27FC236}">
                <a16:creationId xmlns:a16="http://schemas.microsoft.com/office/drawing/2014/main" id="{4B6250F7-8AFA-4EF2-869E-426DDBD317CD}"/>
              </a:ext>
            </a:extLst>
          </p:cNvPr>
          <p:cNvSpPr>
            <a:spLocks noGrp="1"/>
          </p:cNvSpPr>
          <p:nvPr>
            <p:ph idx="1"/>
          </p:nvPr>
        </p:nvSpPr>
        <p:spPr>
          <a:xfrm>
            <a:off x="1451579" y="2015734"/>
            <a:ext cx="4158849" cy="3450613"/>
          </a:xfrm>
        </p:spPr>
        <p:txBody>
          <a:bodyPr>
            <a:normAutofit fontScale="85000" lnSpcReduction="10000"/>
          </a:bodyPr>
          <a:lstStyle/>
          <a:p>
            <a:r>
              <a:rPr lang="en-US" dirty="0"/>
              <a:t>Chip housed in steel vacuum chamber at  -450 degrees F.</a:t>
            </a:r>
          </a:p>
          <a:p>
            <a:r>
              <a:rPr lang="en-US" dirty="0"/>
              <a:t>Calcium and Strontium atoms flood chamber. </a:t>
            </a:r>
          </a:p>
          <a:p>
            <a:r>
              <a:rPr lang="en-US" dirty="0"/>
              <a:t>Lasers remove electrons from atoms, creating ions.</a:t>
            </a:r>
          </a:p>
          <a:p>
            <a:r>
              <a:rPr lang="en-US" dirty="0"/>
              <a:t>Ions are trapped by electrodes on chip’s surface.</a:t>
            </a:r>
          </a:p>
          <a:p>
            <a:r>
              <a:rPr lang="en-US" dirty="0"/>
              <a:t>Ions form Ca+/Sr+ crystal. Outmost electron = qubit.</a:t>
            </a:r>
          </a:p>
          <a:p>
            <a:endParaRPr lang="en-US" dirty="0"/>
          </a:p>
        </p:txBody>
      </p:sp>
      <p:grpSp>
        <p:nvGrpSpPr>
          <p:cNvPr id="71" name="Group 70">
            <a:extLst>
              <a:ext uri="{FF2B5EF4-FFF2-40B4-BE49-F238E27FC236}">
                <a16:creationId xmlns:a16="http://schemas.microsoft.com/office/drawing/2014/main" id="{93401815-9C3D-43EE-B4E4-2504090CEF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72" name="Rectangle 71">
              <a:extLst>
                <a:ext uri="{FF2B5EF4-FFF2-40B4-BE49-F238E27FC236}">
                  <a16:creationId xmlns:a16="http://schemas.microsoft.com/office/drawing/2014/main" id="{CDC52205-72B7-41BE-99DF-6B24F25ED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98BFFC9-C8B3-41FE-B9CC-C492B0794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50" name="Picture 2" descr="Ion trap quantum computing | University of Oxford Department of Physics">
            <a:extLst>
              <a:ext uri="{FF2B5EF4-FFF2-40B4-BE49-F238E27FC236}">
                <a16:creationId xmlns:a16="http://schemas.microsoft.com/office/drawing/2014/main" id="{505648E5-9C56-4A54-98C1-B5A64F6E4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27" r="22763" b="-1"/>
          <a:stretch/>
        </p:blipFill>
        <p:spPr bwMode="auto">
          <a:xfrm>
            <a:off x="6277257" y="2174242"/>
            <a:ext cx="4613872" cy="31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547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3D65-C3E3-4F46-9B11-8DF0EA17A61A}"/>
              </a:ext>
            </a:extLst>
          </p:cNvPr>
          <p:cNvSpPr>
            <a:spLocks noGrp="1"/>
          </p:cNvSpPr>
          <p:nvPr>
            <p:ph type="title"/>
          </p:nvPr>
        </p:nvSpPr>
        <p:spPr/>
        <p:txBody>
          <a:bodyPr/>
          <a:lstStyle/>
          <a:p>
            <a:r>
              <a:rPr lang="en-US" dirty="0"/>
              <a:t>CLOPS: Circuit layer operations per second</a:t>
            </a:r>
          </a:p>
        </p:txBody>
      </p:sp>
      <p:sp>
        <p:nvSpPr>
          <p:cNvPr id="3" name="Content Placeholder 2">
            <a:extLst>
              <a:ext uri="{FF2B5EF4-FFF2-40B4-BE49-F238E27FC236}">
                <a16:creationId xmlns:a16="http://schemas.microsoft.com/office/drawing/2014/main" id="{6681E85F-9924-445B-9090-767BF240D316}"/>
              </a:ext>
            </a:extLst>
          </p:cNvPr>
          <p:cNvSpPr>
            <a:spLocks noGrp="1"/>
          </p:cNvSpPr>
          <p:nvPr>
            <p:ph idx="1"/>
          </p:nvPr>
        </p:nvSpPr>
        <p:spPr/>
        <p:txBody>
          <a:bodyPr/>
          <a:lstStyle/>
          <a:p>
            <a:r>
              <a:rPr lang="en-US" dirty="0"/>
              <a:t>Measures the performance of a quantum system.</a:t>
            </a:r>
          </a:p>
          <a:p>
            <a:r>
              <a:rPr lang="en-US" dirty="0"/>
              <a:t>CLOPS:  The number of superconducting circuits that can be addressed by the quantum processing unit (QPU) per unit time. </a:t>
            </a:r>
          </a:p>
          <a:p>
            <a:r>
              <a:rPr lang="en-US" dirty="0"/>
              <a:t>IBM has defined the three biggest factors in quantum computing as speed (CLOPS), scalability, and quality (accuracy).</a:t>
            </a:r>
          </a:p>
          <a:p>
            <a:r>
              <a:rPr lang="en-US" dirty="0"/>
              <a:t>IBM to release world’s first 1,000 qubit computer by 2023. (There are less than 2^300 atoms in the universe)</a:t>
            </a:r>
          </a:p>
          <a:p>
            <a:endParaRPr lang="en-US" dirty="0"/>
          </a:p>
        </p:txBody>
      </p:sp>
    </p:spTree>
    <p:extLst>
      <p:ext uri="{BB962C8B-B14F-4D97-AF65-F5344CB8AC3E}">
        <p14:creationId xmlns:p14="http://schemas.microsoft.com/office/powerpoint/2010/main" val="2928700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8EF7-C8A0-4D91-8325-6003174945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DD43DA-7686-4002-8BAE-3EC73E90021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CC1C3ED-CF95-457E-B109-F49B4BCA19C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73294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4EAAB3"/>
            </a:solidFill>
          </a:ln>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26873056-2DF4-446E-8CA9-62EFAAF9B62F}"/>
              </a:ext>
            </a:extLst>
          </p:cNvPr>
          <p:cNvPicPr>
            <a:picLocks noGrp="1" noChangeAspect="1"/>
          </p:cNvPicPr>
          <p:nvPr>
            <p:ph idx="1"/>
          </p:nvPr>
        </p:nvPicPr>
        <p:blipFill rotWithShape="1">
          <a:blip r:embed="rId4"/>
          <a:srcRect t="13219" r="-1" b="2508"/>
          <a:stretch/>
        </p:blipFill>
        <p:spPr>
          <a:xfrm>
            <a:off x="20" y="10"/>
            <a:ext cx="12191675" cy="6857990"/>
          </a:xfrm>
          <a:prstGeom prst="rect">
            <a:avLst/>
          </a:prstGeom>
        </p:spPr>
      </p:pic>
    </p:spTree>
    <p:extLst>
      <p:ext uri="{BB962C8B-B14F-4D97-AF65-F5344CB8AC3E}">
        <p14:creationId xmlns:p14="http://schemas.microsoft.com/office/powerpoint/2010/main" val="3488619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0EB749A-721D-42B9-B8A9-B09B0BEFF071}"/>
              </a:ext>
            </a:extLst>
          </p:cNvPr>
          <p:cNvSpPr>
            <a:spLocks noGrp="1"/>
          </p:cNvSpPr>
          <p:nvPr>
            <p:ph type="title"/>
          </p:nvPr>
        </p:nvSpPr>
        <p:spPr>
          <a:xfrm>
            <a:off x="1451580" y="804520"/>
            <a:ext cx="3530157" cy="1049235"/>
          </a:xfrm>
        </p:spPr>
        <p:txBody>
          <a:bodyPr>
            <a:normAutofit/>
          </a:bodyPr>
          <a:lstStyle/>
          <a:p>
            <a:r>
              <a:rPr lang="en-US" dirty="0"/>
              <a:t>Quantum physics</a:t>
            </a:r>
          </a:p>
        </p:txBody>
      </p:sp>
      <p:sp>
        <p:nvSpPr>
          <p:cNvPr id="75" name="Rectangle 74">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B3F7675-3B84-48D0-A6BB-756B332C5773}"/>
              </a:ext>
            </a:extLst>
          </p:cNvPr>
          <p:cNvSpPr>
            <a:spLocks noGrp="1"/>
          </p:cNvSpPr>
          <p:nvPr>
            <p:ph idx="1"/>
          </p:nvPr>
        </p:nvSpPr>
        <p:spPr>
          <a:xfrm>
            <a:off x="1451581" y="2015732"/>
            <a:ext cx="3526523" cy="3450613"/>
          </a:xfrm>
        </p:spPr>
        <p:txBody>
          <a:bodyPr>
            <a:normAutofit/>
          </a:bodyPr>
          <a:lstStyle/>
          <a:p>
            <a:r>
              <a:rPr lang="en-US" dirty="0"/>
              <a:t>“Spooky action at a distance.”</a:t>
            </a:r>
          </a:p>
        </p:txBody>
      </p:sp>
      <p:grpSp>
        <p:nvGrpSpPr>
          <p:cNvPr id="77" name="Group 76">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78" name="Rectangle 77">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098" name="Picture 2" descr="Albert Einstein Discussed Relationship Between Physics and Biology Decades  Before It Was Established">
            <a:extLst>
              <a:ext uri="{FF2B5EF4-FFF2-40B4-BE49-F238E27FC236}">
                <a16:creationId xmlns:a16="http://schemas.microsoft.com/office/drawing/2014/main" id="{DD66633D-FE99-4425-AE90-0FA3AFBFA6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67" r="-2" b="-2"/>
          <a:stretch/>
        </p:blipFill>
        <p:spPr bwMode="auto">
          <a:xfrm>
            <a:off x="6093926" y="1116345"/>
            <a:ext cx="4821551" cy="386617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3" name="Straight Connector 82">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104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A5F8806-333D-49D3-99EB-B35AB26E1BE3}"/>
              </a:ext>
            </a:extLst>
          </p:cNvPr>
          <p:cNvSpPr>
            <a:spLocks noGrp="1"/>
          </p:cNvSpPr>
          <p:nvPr>
            <p:ph type="title"/>
          </p:nvPr>
        </p:nvSpPr>
        <p:spPr>
          <a:xfrm>
            <a:off x="1451580" y="804520"/>
            <a:ext cx="4176511" cy="1049235"/>
          </a:xfrm>
        </p:spPr>
        <p:txBody>
          <a:bodyPr>
            <a:normAutofit/>
          </a:bodyPr>
          <a:lstStyle/>
          <a:p>
            <a:r>
              <a:rPr lang="en-US" dirty="0"/>
              <a:t>Background</a:t>
            </a:r>
          </a:p>
        </p:txBody>
      </p:sp>
      <p:sp>
        <p:nvSpPr>
          <p:cNvPr id="75" name="Rectangle 7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AA4D25-6BCE-4818-BA0A-A604D0275448}"/>
                  </a:ext>
                </a:extLst>
              </p:cNvPr>
              <p:cNvSpPr>
                <a:spLocks noGrp="1"/>
              </p:cNvSpPr>
              <p:nvPr>
                <p:ph idx="1"/>
              </p:nvPr>
            </p:nvSpPr>
            <p:spPr>
              <a:xfrm>
                <a:off x="1451581" y="2015732"/>
                <a:ext cx="4172212" cy="3450613"/>
              </a:xfrm>
            </p:spPr>
            <p:txBody>
              <a:bodyPr>
                <a:normAutofit/>
              </a:bodyPr>
              <a:lstStyle/>
              <a:p>
                <a:r>
                  <a:rPr lang="en-US" dirty="0"/>
                  <a:t>Two categories of algorithms: Polynomial (P) and Nondeterministic Polynomial (NP). </a:t>
                </a:r>
              </a:p>
              <a:p>
                <a:endParaRPr lang="en-US" dirty="0"/>
              </a:p>
              <a:p>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Steps</m:t>
                        </m:r>
                      </m:e>
                      <m:sub>
                        <m:r>
                          <m:rPr>
                            <m:sty m:val="p"/>
                          </m:rPr>
                          <a:rPr lang="en-US" b="0" i="0" smtClean="0">
                            <a:latin typeface="Cambria Math" panose="02040503050406030204" pitchFamily="18" charset="0"/>
                          </a:rPr>
                          <m:t>Polynomial</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F</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N</m:t>
                        </m:r>
                      </m:e>
                    </m:d>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D3AA4D25-6BCE-4818-BA0A-A604D0275448}"/>
                  </a:ext>
                </a:extLst>
              </p:cNvPr>
              <p:cNvSpPr>
                <a:spLocks noGrp="1" noRot="1" noChangeAspect="1" noMove="1" noResize="1" noEditPoints="1" noAdjustHandles="1" noChangeArrowheads="1" noChangeShapeType="1" noTextEdit="1"/>
              </p:cNvSpPr>
              <p:nvPr>
                <p:ph idx="1"/>
              </p:nvPr>
            </p:nvSpPr>
            <p:spPr>
              <a:xfrm>
                <a:off x="1451581" y="2015732"/>
                <a:ext cx="4172212" cy="3450613"/>
              </a:xfrm>
              <a:blipFill>
                <a:blip r:embed="rId2"/>
                <a:stretch>
                  <a:fillRect l="-1314" t="-177"/>
                </a:stretch>
              </a:blipFill>
            </p:spPr>
            <p:txBody>
              <a:bodyPr/>
              <a:lstStyle/>
              <a:p>
                <a:r>
                  <a:rPr lang="en-US">
                    <a:noFill/>
                  </a:rPr>
                  <a:t> </a:t>
                </a:r>
              </a:p>
            </p:txBody>
          </p:sp>
        </mc:Fallback>
      </mc:AlternateContent>
      <p:pic>
        <p:nvPicPr>
          <p:cNvPr id="1026" name="Picture 2" descr="What is quantum computing? Everything you need to know about the strange  world of quantum computers | ZDNet">
            <a:extLst>
              <a:ext uri="{FF2B5EF4-FFF2-40B4-BE49-F238E27FC236}">
                <a16:creationId xmlns:a16="http://schemas.microsoft.com/office/drawing/2014/main" id="{1F737D40-D859-4323-81DD-3BD74D754D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4251" y="805583"/>
            <a:ext cx="4660762" cy="466076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9" name="Straight Connector 7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60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3B0F-3C78-4793-B651-6D78F21CDC65}"/>
              </a:ext>
            </a:extLst>
          </p:cNvPr>
          <p:cNvSpPr>
            <a:spLocks noGrp="1"/>
          </p:cNvSpPr>
          <p:nvPr>
            <p:ph type="title"/>
          </p:nvPr>
        </p:nvSpPr>
        <p:spPr/>
        <p:txBody>
          <a:bodyPr/>
          <a:lstStyle/>
          <a:p>
            <a:r>
              <a:rPr lang="en-US" dirty="0"/>
              <a:t>Example of Polynomial algorithm</a:t>
            </a:r>
          </a:p>
        </p:txBody>
      </p:sp>
      <p:sp>
        <p:nvSpPr>
          <p:cNvPr id="3" name="Content Placeholder 2">
            <a:extLst>
              <a:ext uri="{FF2B5EF4-FFF2-40B4-BE49-F238E27FC236}">
                <a16:creationId xmlns:a16="http://schemas.microsoft.com/office/drawing/2014/main" id="{64CF8FA8-2329-458E-B6AD-530792AEF103}"/>
              </a:ext>
            </a:extLst>
          </p:cNvPr>
          <p:cNvSpPr>
            <a:spLocks noGrp="1"/>
          </p:cNvSpPr>
          <p:nvPr>
            <p:ph idx="1"/>
          </p:nvPr>
        </p:nvSpPr>
        <p:spPr/>
        <p:txBody>
          <a:bodyPr/>
          <a:lstStyle/>
          <a:p>
            <a:r>
              <a:rPr lang="en-US" dirty="0"/>
              <a:t>Find the largest number in an array.</a:t>
            </a:r>
          </a:p>
          <a:p>
            <a:r>
              <a:rPr lang="en-US" dirty="0"/>
              <a:t>O(N)</a:t>
            </a:r>
          </a:p>
        </p:txBody>
      </p:sp>
      <p:graphicFrame>
        <p:nvGraphicFramePr>
          <p:cNvPr id="4" name="Table 5">
            <a:extLst>
              <a:ext uri="{FF2B5EF4-FFF2-40B4-BE49-F238E27FC236}">
                <a16:creationId xmlns:a16="http://schemas.microsoft.com/office/drawing/2014/main" id="{BCA1B0C4-47F8-47EC-849C-A18E04565099}"/>
              </a:ext>
            </a:extLst>
          </p:cNvPr>
          <p:cNvGraphicFramePr>
            <a:graphicFrameLocks noGrp="1"/>
          </p:cNvGraphicFramePr>
          <p:nvPr>
            <p:extLst>
              <p:ext uri="{D42A27DB-BD31-4B8C-83A1-F6EECF244321}">
                <p14:modId xmlns:p14="http://schemas.microsoft.com/office/powerpoint/2010/main" val="2918193861"/>
              </p:ext>
            </p:extLst>
          </p:nvPr>
        </p:nvGraphicFramePr>
        <p:xfrm>
          <a:off x="7615675" y="2015732"/>
          <a:ext cx="964119" cy="3510280"/>
        </p:xfrm>
        <a:graphic>
          <a:graphicData uri="http://schemas.openxmlformats.org/drawingml/2006/table">
            <a:tbl>
              <a:tblPr firstRow="1" bandRow="1">
                <a:tableStyleId>{5C22544A-7EE6-4342-B048-85BDC9FD1C3A}</a:tableStyleId>
              </a:tblPr>
              <a:tblGrid>
                <a:gridCol w="964119">
                  <a:extLst>
                    <a:ext uri="{9D8B030D-6E8A-4147-A177-3AD203B41FA5}">
                      <a16:colId xmlns:a16="http://schemas.microsoft.com/office/drawing/2014/main" val="546852680"/>
                    </a:ext>
                  </a:extLst>
                </a:gridCol>
              </a:tblGrid>
              <a:tr h="370840">
                <a:tc>
                  <a:txBody>
                    <a:bodyPr/>
                    <a:lstStyle/>
                    <a:p>
                      <a:pPr algn="ctr"/>
                      <a:r>
                        <a:rPr lang="en-US" dirty="0"/>
                        <a:t>Step 1</a:t>
                      </a:r>
                    </a:p>
                  </a:txBody>
                  <a:tcPr/>
                </a:tc>
                <a:extLst>
                  <a:ext uri="{0D108BD9-81ED-4DB2-BD59-A6C34878D82A}">
                    <a16:rowId xmlns:a16="http://schemas.microsoft.com/office/drawing/2014/main" val="798933481"/>
                  </a:ext>
                </a:extLst>
              </a:tr>
              <a:tr h="370840">
                <a:tc>
                  <a:txBody>
                    <a:bodyPr/>
                    <a:lstStyle/>
                    <a:p>
                      <a:pPr algn="ctr"/>
                      <a:r>
                        <a:rPr lang="en-US" dirty="0"/>
                        <a:t>Step 2</a:t>
                      </a:r>
                    </a:p>
                  </a:txBody>
                  <a:tcPr/>
                </a:tc>
                <a:extLst>
                  <a:ext uri="{0D108BD9-81ED-4DB2-BD59-A6C34878D82A}">
                    <a16:rowId xmlns:a16="http://schemas.microsoft.com/office/drawing/2014/main" val="1541148266"/>
                  </a:ext>
                </a:extLst>
              </a:tr>
              <a:tr h="370840">
                <a:tc>
                  <a:txBody>
                    <a:bodyPr/>
                    <a:lstStyle/>
                    <a:p>
                      <a:pPr algn="ctr"/>
                      <a:r>
                        <a:rPr lang="en-US" dirty="0"/>
                        <a:t>Step 3</a:t>
                      </a:r>
                    </a:p>
                  </a:txBody>
                  <a:tcPr/>
                </a:tc>
                <a:extLst>
                  <a:ext uri="{0D108BD9-81ED-4DB2-BD59-A6C34878D82A}">
                    <a16:rowId xmlns:a16="http://schemas.microsoft.com/office/drawing/2014/main" val="3815086733"/>
                  </a:ext>
                </a:extLst>
              </a:tr>
              <a:tr h="370840">
                <a:tc>
                  <a:txBody>
                    <a:bodyPr/>
                    <a:lstStyle/>
                    <a:p>
                      <a:pPr algn="ctr"/>
                      <a:r>
                        <a:rPr lang="en-US" dirty="0"/>
                        <a:t>Step 4</a:t>
                      </a:r>
                    </a:p>
                  </a:txBody>
                  <a:tcPr/>
                </a:tc>
                <a:extLst>
                  <a:ext uri="{0D108BD9-81ED-4DB2-BD59-A6C34878D82A}">
                    <a16:rowId xmlns:a16="http://schemas.microsoft.com/office/drawing/2014/main" val="955329242"/>
                  </a:ext>
                </a:extLst>
              </a:tr>
              <a:tr h="370840">
                <a:tc>
                  <a:txBody>
                    <a:bodyPr/>
                    <a:lstStyle/>
                    <a:p>
                      <a:pPr algn="ctr"/>
                      <a:r>
                        <a:rPr lang="en-US" dirty="0"/>
                        <a:t>Step 5</a:t>
                      </a:r>
                    </a:p>
                  </a:txBody>
                  <a:tcPr/>
                </a:tc>
                <a:extLst>
                  <a:ext uri="{0D108BD9-81ED-4DB2-BD59-A6C34878D82A}">
                    <a16:rowId xmlns:a16="http://schemas.microsoft.com/office/drawing/2014/main" val="2688738376"/>
                  </a:ext>
                </a:extLst>
              </a:tr>
              <a:tr h="370840">
                <a:tc>
                  <a:txBody>
                    <a:bodyPr/>
                    <a:lstStyle/>
                    <a:p>
                      <a:pPr algn="ctr"/>
                      <a:r>
                        <a:rPr lang="en-US" dirty="0"/>
                        <a:t>…</a:t>
                      </a:r>
                    </a:p>
                  </a:txBody>
                  <a:tcPr/>
                </a:tc>
                <a:extLst>
                  <a:ext uri="{0D108BD9-81ED-4DB2-BD59-A6C34878D82A}">
                    <a16:rowId xmlns:a16="http://schemas.microsoft.com/office/drawing/2014/main" val="2368419456"/>
                  </a:ext>
                </a:extLst>
              </a:tr>
              <a:tr h="370840">
                <a:tc>
                  <a:txBody>
                    <a:bodyPr/>
                    <a:lstStyle/>
                    <a:p>
                      <a:pPr algn="ctr"/>
                      <a:r>
                        <a:rPr lang="en-US" dirty="0"/>
                        <a:t>Step N</a:t>
                      </a:r>
                    </a:p>
                  </a:txBody>
                  <a:tcPr/>
                </a:tc>
                <a:extLst>
                  <a:ext uri="{0D108BD9-81ED-4DB2-BD59-A6C34878D82A}">
                    <a16:rowId xmlns:a16="http://schemas.microsoft.com/office/drawing/2014/main" val="2689381250"/>
                  </a:ext>
                </a:extLst>
              </a:tr>
              <a:tr h="370840">
                <a:tc>
                  <a:txBody>
                    <a:bodyPr/>
                    <a:lstStyle/>
                    <a:p>
                      <a:pPr algn="ctr"/>
                      <a:r>
                        <a:rPr lang="en-US" dirty="0"/>
                        <a:t>Done! Correct Answer</a:t>
                      </a:r>
                    </a:p>
                  </a:txBody>
                  <a:tcPr/>
                </a:tc>
                <a:extLst>
                  <a:ext uri="{0D108BD9-81ED-4DB2-BD59-A6C34878D82A}">
                    <a16:rowId xmlns:a16="http://schemas.microsoft.com/office/drawing/2014/main" val="3787167136"/>
                  </a:ext>
                </a:extLst>
              </a:tr>
            </a:tbl>
          </a:graphicData>
        </a:graphic>
      </p:graphicFrame>
    </p:spTree>
    <p:extLst>
      <p:ext uri="{BB962C8B-B14F-4D97-AF65-F5344CB8AC3E}">
        <p14:creationId xmlns:p14="http://schemas.microsoft.com/office/powerpoint/2010/main" val="4170058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CAD0718B-E4A1-483F-8E90-FFAD98AD0F65}"/>
              </a:ext>
            </a:extLst>
          </p:cNvPr>
          <p:cNvGraphicFramePr>
            <a:graphicFrameLocks noGrp="1"/>
          </p:cNvGraphicFramePr>
          <p:nvPr>
            <p:extLst>
              <p:ext uri="{D42A27DB-BD31-4B8C-83A1-F6EECF244321}">
                <p14:modId xmlns:p14="http://schemas.microsoft.com/office/powerpoint/2010/main" val="3461499619"/>
              </p:ext>
            </p:extLst>
          </p:nvPr>
        </p:nvGraphicFramePr>
        <p:xfrm>
          <a:off x="2898748" y="2772203"/>
          <a:ext cx="8156106" cy="2966720"/>
        </p:xfrm>
        <a:graphic>
          <a:graphicData uri="http://schemas.openxmlformats.org/drawingml/2006/table">
            <a:tbl>
              <a:tblPr firstRow="1" bandRow="1">
                <a:tableStyleId>{5C22544A-7EE6-4342-B048-85BDC9FD1C3A}</a:tableStyleId>
              </a:tblPr>
              <a:tblGrid>
                <a:gridCol w="1359351">
                  <a:extLst>
                    <a:ext uri="{9D8B030D-6E8A-4147-A177-3AD203B41FA5}">
                      <a16:colId xmlns:a16="http://schemas.microsoft.com/office/drawing/2014/main" val="1171559914"/>
                    </a:ext>
                  </a:extLst>
                </a:gridCol>
                <a:gridCol w="1359351">
                  <a:extLst>
                    <a:ext uri="{9D8B030D-6E8A-4147-A177-3AD203B41FA5}">
                      <a16:colId xmlns:a16="http://schemas.microsoft.com/office/drawing/2014/main" val="360945065"/>
                    </a:ext>
                  </a:extLst>
                </a:gridCol>
                <a:gridCol w="1359351">
                  <a:extLst>
                    <a:ext uri="{9D8B030D-6E8A-4147-A177-3AD203B41FA5}">
                      <a16:colId xmlns:a16="http://schemas.microsoft.com/office/drawing/2014/main" val="4220013824"/>
                    </a:ext>
                  </a:extLst>
                </a:gridCol>
                <a:gridCol w="1359351">
                  <a:extLst>
                    <a:ext uri="{9D8B030D-6E8A-4147-A177-3AD203B41FA5}">
                      <a16:colId xmlns:a16="http://schemas.microsoft.com/office/drawing/2014/main" val="2499470178"/>
                    </a:ext>
                  </a:extLst>
                </a:gridCol>
                <a:gridCol w="1359351">
                  <a:extLst>
                    <a:ext uri="{9D8B030D-6E8A-4147-A177-3AD203B41FA5}">
                      <a16:colId xmlns:a16="http://schemas.microsoft.com/office/drawing/2014/main" val="2361512696"/>
                    </a:ext>
                  </a:extLst>
                </a:gridCol>
                <a:gridCol w="1359351">
                  <a:extLst>
                    <a:ext uri="{9D8B030D-6E8A-4147-A177-3AD203B41FA5}">
                      <a16:colId xmlns:a16="http://schemas.microsoft.com/office/drawing/2014/main" val="1873774649"/>
                    </a:ext>
                  </a:extLst>
                </a:gridCol>
              </a:tblGrid>
              <a:tr h="370840">
                <a:tc>
                  <a:txBody>
                    <a:bodyPr/>
                    <a:lstStyle/>
                    <a:p>
                      <a:pPr algn="ctr"/>
                      <a:r>
                        <a:rPr lang="en-US" dirty="0" err="1"/>
                        <a:t>Combin</a:t>
                      </a:r>
                      <a:r>
                        <a:rPr lang="en-US" dirty="0"/>
                        <a:t>. 1</a:t>
                      </a:r>
                    </a:p>
                  </a:txBody>
                  <a:tcPr/>
                </a:tc>
                <a:tc>
                  <a:txBody>
                    <a:bodyPr/>
                    <a:lstStyle/>
                    <a:p>
                      <a:pPr algn="ctr"/>
                      <a:r>
                        <a:rPr lang="en-US" dirty="0" err="1"/>
                        <a:t>Combin</a:t>
                      </a:r>
                      <a:r>
                        <a:rPr lang="en-US" dirty="0"/>
                        <a:t>. 2</a:t>
                      </a:r>
                    </a:p>
                  </a:txBody>
                  <a:tcPr/>
                </a:tc>
                <a:tc>
                  <a:txBody>
                    <a:bodyPr/>
                    <a:lstStyle/>
                    <a:p>
                      <a:pPr algn="ctr"/>
                      <a:r>
                        <a:rPr lang="en-US" dirty="0" err="1"/>
                        <a:t>Combin</a:t>
                      </a:r>
                      <a:r>
                        <a:rPr lang="en-US" dirty="0"/>
                        <a:t>. 3</a:t>
                      </a:r>
                    </a:p>
                  </a:txBody>
                  <a:tcPr/>
                </a:tc>
                <a:tc>
                  <a:txBody>
                    <a:bodyPr/>
                    <a:lstStyle/>
                    <a:p>
                      <a:pPr algn="ctr"/>
                      <a:r>
                        <a:rPr lang="en-US" dirty="0" err="1"/>
                        <a:t>Combin</a:t>
                      </a:r>
                      <a:r>
                        <a:rPr lang="en-US" dirty="0"/>
                        <a:t>. 4</a:t>
                      </a:r>
                    </a:p>
                  </a:txBody>
                  <a:tcPr/>
                </a:tc>
                <a:tc>
                  <a:txBody>
                    <a:bodyPr/>
                    <a:lstStyle/>
                    <a:p>
                      <a:pPr algn="ctr"/>
                      <a:r>
                        <a:rPr lang="en-US" dirty="0"/>
                        <a:t>…</a:t>
                      </a:r>
                    </a:p>
                  </a:txBody>
                  <a:tcPr/>
                </a:tc>
                <a:tc>
                  <a:txBody>
                    <a:bodyPr/>
                    <a:lstStyle/>
                    <a:p>
                      <a:pPr algn="ctr"/>
                      <a:r>
                        <a:rPr lang="en-US" dirty="0"/>
                        <a:t>Last </a:t>
                      </a:r>
                      <a:r>
                        <a:rPr lang="en-US" dirty="0" err="1"/>
                        <a:t>Cmb</a:t>
                      </a:r>
                      <a:endParaRPr lang="en-US" dirty="0"/>
                    </a:p>
                  </a:txBody>
                  <a:tcPr/>
                </a:tc>
                <a:extLst>
                  <a:ext uri="{0D108BD9-81ED-4DB2-BD59-A6C34878D82A}">
                    <a16:rowId xmlns:a16="http://schemas.microsoft.com/office/drawing/2014/main" val="2483222585"/>
                  </a:ext>
                </a:extLst>
              </a:tr>
              <a:tr h="370840">
                <a:tc>
                  <a:txBody>
                    <a:bodyPr/>
                    <a:lstStyle/>
                    <a:p>
                      <a:pPr algn="ctr"/>
                      <a:r>
                        <a:rPr lang="en-US" dirty="0"/>
                        <a:t>Step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1</a:t>
                      </a:r>
                    </a:p>
                  </a:txBody>
                  <a:tcPr/>
                </a:tc>
                <a:extLst>
                  <a:ext uri="{0D108BD9-81ED-4DB2-BD59-A6C34878D82A}">
                    <a16:rowId xmlns:a16="http://schemas.microsoft.com/office/drawing/2014/main" val="2646362107"/>
                  </a:ext>
                </a:extLst>
              </a:tr>
              <a:tr h="370840">
                <a:tc>
                  <a:txBody>
                    <a:bodyPr/>
                    <a:lstStyle/>
                    <a:p>
                      <a:pPr algn="ctr"/>
                      <a:r>
                        <a:rPr lang="en-US" dirty="0"/>
                        <a:t>Step 2</a:t>
                      </a:r>
                    </a:p>
                  </a:txBody>
                  <a:tcPr/>
                </a:tc>
                <a:tc>
                  <a:txBody>
                    <a:bodyPr/>
                    <a:lstStyle/>
                    <a:p>
                      <a:pPr algn="ctr"/>
                      <a:r>
                        <a:rPr lang="en-US" dirty="0"/>
                        <a:t>Step 2</a:t>
                      </a:r>
                    </a:p>
                  </a:txBody>
                  <a:tcPr/>
                </a:tc>
                <a:tc>
                  <a:txBody>
                    <a:bodyPr/>
                    <a:lstStyle/>
                    <a:p>
                      <a:pPr algn="ctr"/>
                      <a:r>
                        <a:rPr lang="en-US" dirty="0"/>
                        <a:t>Step 2</a:t>
                      </a:r>
                    </a:p>
                  </a:txBody>
                  <a:tcPr/>
                </a:tc>
                <a:tc>
                  <a:txBody>
                    <a:bodyPr/>
                    <a:lstStyle/>
                    <a:p>
                      <a:pPr algn="ctr"/>
                      <a:r>
                        <a:rPr lang="en-US" dirty="0"/>
                        <a:t>Step 2</a:t>
                      </a:r>
                    </a:p>
                  </a:txBody>
                  <a:tcPr/>
                </a:tc>
                <a:tc>
                  <a:txBody>
                    <a:bodyPr/>
                    <a:lstStyle/>
                    <a:p>
                      <a:pPr algn="ctr"/>
                      <a:r>
                        <a:rPr lang="en-US" dirty="0"/>
                        <a:t>Step 2</a:t>
                      </a:r>
                    </a:p>
                  </a:txBody>
                  <a:tcPr/>
                </a:tc>
                <a:tc>
                  <a:txBody>
                    <a:bodyPr/>
                    <a:lstStyle/>
                    <a:p>
                      <a:pPr algn="ctr"/>
                      <a:r>
                        <a:rPr lang="en-US" dirty="0"/>
                        <a:t>Step 2</a:t>
                      </a:r>
                    </a:p>
                  </a:txBody>
                  <a:tcPr/>
                </a:tc>
                <a:extLst>
                  <a:ext uri="{0D108BD9-81ED-4DB2-BD59-A6C34878D82A}">
                    <a16:rowId xmlns:a16="http://schemas.microsoft.com/office/drawing/2014/main" val="3572383445"/>
                  </a:ext>
                </a:extLst>
              </a:tr>
              <a:tr h="370840">
                <a:tc>
                  <a:txBody>
                    <a:bodyPr/>
                    <a:lstStyle/>
                    <a:p>
                      <a:pPr algn="ctr"/>
                      <a:r>
                        <a:rPr lang="en-US" dirty="0"/>
                        <a:t>Step 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3</a:t>
                      </a:r>
                    </a:p>
                  </a:txBody>
                  <a:tcPr/>
                </a:tc>
                <a:tc>
                  <a:txBody>
                    <a:bodyPr/>
                    <a:lstStyle/>
                    <a:p>
                      <a:pPr algn="ctr"/>
                      <a:r>
                        <a:rPr lang="en-US" dirty="0"/>
                        <a:t>Step 3</a:t>
                      </a:r>
                    </a:p>
                  </a:txBody>
                  <a:tcPr/>
                </a:tc>
                <a:extLst>
                  <a:ext uri="{0D108BD9-81ED-4DB2-BD59-A6C34878D82A}">
                    <a16:rowId xmlns:a16="http://schemas.microsoft.com/office/drawing/2014/main" val="2484680600"/>
                  </a:ext>
                </a:extLst>
              </a:tr>
              <a:tr h="370840">
                <a:tc>
                  <a:txBody>
                    <a:bodyPr/>
                    <a:lstStyle/>
                    <a:p>
                      <a:pPr algn="ctr"/>
                      <a:r>
                        <a:rPr lang="en-US" dirty="0"/>
                        <a:t>Step 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Step 4</a:t>
                      </a:r>
                    </a:p>
                  </a:txBody>
                  <a:tcPr/>
                </a:tc>
                <a:extLst>
                  <a:ext uri="{0D108BD9-81ED-4DB2-BD59-A6C34878D82A}">
                    <a16:rowId xmlns:a16="http://schemas.microsoft.com/office/drawing/2014/main" val="160195821"/>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88125142"/>
                  </a:ext>
                </a:extLst>
              </a:tr>
              <a:tr h="370840">
                <a:tc>
                  <a:txBody>
                    <a:bodyPr/>
                    <a:lstStyle/>
                    <a:p>
                      <a:pPr algn="ctr"/>
                      <a:r>
                        <a:rPr lang="en-US" dirty="0"/>
                        <a:t>Step N</a:t>
                      </a:r>
                    </a:p>
                  </a:txBody>
                  <a:tcPr/>
                </a:tc>
                <a:tc>
                  <a:txBody>
                    <a:bodyPr/>
                    <a:lstStyle/>
                    <a:p>
                      <a:pPr algn="ctr"/>
                      <a:r>
                        <a:rPr lang="en-US" dirty="0"/>
                        <a:t>Step N</a:t>
                      </a:r>
                    </a:p>
                  </a:txBody>
                  <a:tcPr/>
                </a:tc>
                <a:tc>
                  <a:txBody>
                    <a:bodyPr/>
                    <a:lstStyle/>
                    <a:p>
                      <a:pPr algn="ctr"/>
                      <a:r>
                        <a:rPr lang="en-US" dirty="0"/>
                        <a:t>Step N</a:t>
                      </a:r>
                    </a:p>
                  </a:txBody>
                  <a:tcPr/>
                </a:tc>
                <a:tc>
                  <a:txBody>
                    <a:bodyPr/>
                    <a:lstStyle/>
                    <a:p>
                      <a:pPr algn="ctr"/>
                      <a:r>
                        <a:rPr lang="en-US" dirty="0"/>
                        <a:t>Step N</a:t>
                      </a:r>
                    </a:p>
                  </a:txBody>
                  <a:tcPr/>
                </a:tc>
                <a:tc>
                  <a:txBody>
                    <a:bodyPr/>
                    <a:lstStyle/>
                    <a:p>
                      <a:pPr algn="ctr"/>
                      <a:r>
                        <a:rPr lang="en-US" dirty="0"/>
                        <a:t>Step N</a:t>
                      </a:r>
                    </a:p>
                  </a:txBody>
                  <a:tcPr/>
                </a:tc>
                <a:tc>
                  <a:txBody>
                    <a:bodyPr/>
                    <a:lstStyle/>
                    <a:p>
                      <a:pPr algn="ctr"/>
                      <a:r>
                        <a:rPr lang="en-US" dirty="0"/>
                        <a:t>Step N</a:t>
                      </a:r>
                    </a:p>
                  </a:txBody>
                  <a:tcPr/>
                </a:tc>
                <a:extLst>
                  <a:ext uri="{0D108BD9-81ED-4DB2-BD59-A6C34878D82A}">
                    <a16:rowId xmlns:a16="http://schemas.microsoft.com/office/drawing/2014/main" val="3199489256"/>
                  </a:ext>
                </a:extLst>
              </a:tr>
              <a:tr h="370840">
                <a:tc>
                  <a:txBody>
                    <a:bodyPr/>
                    <a:lstStyle/>
                    <a:p>
                      <a:pPr algn="ctr"/>
                      <a:r>
                        <a:rPr lang="en-US" dirty="0"/>
                        <a:t>Not Done.</a:t>
                      </a:r>
                    </a:p>
                  </a:txBody>
                  <a:tcPr/>
                </a:tc>
                <a:tc>
                  <a:txBody>
                    <a:bodyPr/>
                    <a:lstStyle/>
                    <a:p>
                      <a:pPr algn="ctr"/>
                      <a:r>
                        <a:rPr lang="en-US" dirty="0"/>
                        <a:t>Not Done.</a:t>
                      </a:r>
                    </a:p>
                  </a:txBody>
                  <a:tcPr/>
                </a:tc>
                <a:tc>
                  <a:txBody>
                    <a:bodyPr/>
                    <a:lstStyle/>
                    <a:p>
                      <a:pPr algn="ctr"/>
                      <a:r>
                        <a:rPr lang="en-US" dirty="0"/>
                        <a:t>Not Done.</a:t>
                      </a:r>
                    </a:p>
                  </a:txBody>
                  <a:tcPr/>
                </a:tc>
                <a:tc>
                  <a:txBody>
                    <a:bodyPr/>
                    <a:lstStyle/>
                    <a:p>
                      <a:pPr algn="ctr"/>
                      <a:r>
                        <a:rPr lang="en-US" dirty="0"/>
                        <a:t>Not Done.</a:t>
                      </a:r>
                    </a:p>
                  </a:txBody>
                  <a:tcPr/>
                </a:tc>
                <a:tc>
                  <a:txBody>
                    <a:bodyPr/>
                    <a:lstStyle/>
                    <a:p>
                      <a:pPr algn="ctr"/>
                      <a:r>
                        <a:rPr lang="en-US" dirty="0"/>
                        <a:t>Not Done.</a:t>
                      </a:r>
                    </a:p>
                  </a:txBody>
                  <a:tcPr/>
                </a:tc>
                <a:tc>
                  <a:txBody>
                    <a:bodyPr/>
                    <a:lstStyle/>
                    <a:p>
                      <a:pPr algn="ctr"/>
                      <a:r>
                        <a:rPr lang="en-US" dirty="0"/>
                        <a:t>Done.</a:t>
                      </a:r>
                    </a:p>
                  </a:txBody>
                  <a:tcPr/>
                </a:tc>
                <a:extLst>
                  <a:ext uri="{0D108BD9-81ED-4DB2-BD59-A6C34878D82A}">
                    <a16:rowId xmlns:a16="http://schemas.microsoft.com/office/drawing/2014/main" val="3064930838"/>
                  </a:ext>
                </a:extLst>
              </a:tr>
            </a:tbl>
          </a:graphicData>
        </a:graphic>
      </p:graphicFrame>
      <p:sp>
        <p:nvSpPr>
          <p:cNvPr id="7" name="Title 1">
            <a:extLst>
              <a:ext uri="{FF2B5EF4-FFF2-40B4-BE49-F238E27FC236}">
                <a16:creationId xmlns:a16="http://schemas.microsoft.com/office/drawing/2014/main" id="{4CA8C3C7-462D-4BD4-BB00-91C2C2D54423}"/>
              </a:ext>
            </a:extLst>
          </p:cNvPr>
          <p:cNvSpPr>
            <a:spLocks noGrp="1"/>
          </p:cNvSpPr>
          <p:nvPr>
            <p:ph type="title"/>
          </p:nvPr>
        </p:nvSpPr>
        <p:spPr>
          <a:xfrm>
            <a:off x="1451579" y="804519"/>
            <a:ext cx="9603275" cy="1049235"/>
          </a:xfrm>
        </p:spPr>
        <p:txBody>
          <a:bodyPr/>
          <a:lstStyle/>
          <a:p>
            <a:r>
              <a:rPr lang="en-US" dirty="0"/>
              <a:t>Example of NP algorithm</a:t>
            </a:r>
          </a:p>
        </p:txBody>
      </p:sp>
      <p:sp>
        <p:nvSpPr>
          <p:cNvPr id="8" name="Content Placeholder 2">
            <a:extLst>
              <a:ext uri="{FF2B5EF4-FFF2-40B4-BE49-F238E27FC236}">
                <a16:creationId xmlns:a16="http://schemas.microsoft.com/office/drawing/2014/main" id="{419E6524-4856-4883-A44F-8B417ECCF537}"/>
              </a:ext>
            </a:extLst>
          </p:cNvPr>
          <p:cNvSpPr>
            <a:spLocks noGrp="1"/>
          </p:cNvSpPr>
          <p:nvPr>
            <p:ph idx="1"/>
          </p:nvPr>
        </p:nvSpPr>
        <p:spPr>
          <a:xfrm>
            <a:off x="1451579" y="2015732"/>
            <a:ext cx="9603275" cy="3450613"/>
          </a:xfrm>
        </p:spPr>
        <p:txBody>
          <a:bodyPr/>
          <a:lstStyle/>
          <a:p>
            <a:r>
              <a:rPr lang="en-US" dirty="0"/>
              <a:t>Find the shortest path between two nodes in a graph (data structure).</a:t>
            </a:r>
          </a:p>
          <a:p>
            <a:r>
              <a:rPr lang="en-US" dirty="0"/>
              <a:t>O(N^2)</a:t>
            </a:r>
          </a:p>
        </p:txBody>
      </p:sp>
    </p:spTree>
    <p:extLst>
      <p:ext uri="{BB962C8B-B14F-4D97-AF65-F5344CB8AC3E}">
        <p14:creationId xmlns:p14="http://schemas.microsoft.com/office/powerpoint/2010/main" val="108397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EB1E-F495-460F-AD1E-634C0F02FDD4}"/>
              </a:ext>
            </a:extLst>
          </p:cNvPr>
          <p:cNvSpPr>
            <a:spLocks noGrp="1"/>
          </p:cNvSpPr>
          <p:nvPr>
            <p:ph type="title"/>
          </p:nvPr>
        </p:nvSpPr>
        <p:spPr/>
        <p:txBody>
          <a:bodyPr/>
          <a:lstStyle/>
          <a:p>
            <a:r>
              <a:rPr lang="en-US" dirty="0"/>
              <a:t>Motivation – NP Problems in everyday life</a:t>
            </a:r>
          </a:p>
        </p:txBody>
      </p:sp>
      <p:sp>
        <p:nvSpPr>
          <p:cNvPr id="3" name="Content Placeholder 2">
            <a:extLst>
              <a:ext uri="{FF2B5EF4-FFF2-40B4-BE49-F238E27FC236}">
                <a16:creationId xmlns:a16="http://schemas.microsoft.com/office/drawing/2014/main" id="{960DB762-CF1B-4FBB-8843-63D278197B39}"/>
              </a:ext>
            </a:extLst>
          </p:cNvPr>
          <p:cNvSpPr>
            <a:spLocks noGrp="1"/>
          </p:cNvSpPr>
          <p:nvPr>
            <p:ph idx="1"/>
          </p:nvPr>
        </p:nvSpPr>
        <p:spPr/>
        <p:txBody>
          <a:bodyPr/>
          <a:lstStyle/>
          <a:p>
            <a:r>
              <a:rPr lang="en-US" dirty="0"/>
              <a:t>Balancing risk portfolios in investment banking</a:t>
            </a:r>
          </a:p>
          <a:p>
            <a:r>
              <a:rPr lang="en-US" dirty="0"/>
              <a:t>Molecular simulation to improve battery design</a:t>
            </a:r>
          </a:p>
          <a:p>
            <a:r>
              <a:rPr lang="en-US" dirty="0"/>
              <a:t>Finding a DNA sequence that best fits a collection of fragments (Human Genome Project)</a:t>
            </a:r>
          </a:p>
          <a:p>
            <a:r>
              <a:rPr lang="en-US" dirty="0"/>
              <a:t>Protein folding (finding a cure for cancer)</a:t>
            </a:r>
          </a:p>
          <a:p>
            <a:r>
              <a:rPr lang="en-US" dirty="0"/>
              <a:t>Drug simulation (big pharma)</a:t>
            </a:r>
          </a:p>
          <a:p>
            <a:r>
              <a:rPr lang="en-US" dirty="0"/>
              <a:t>Black Hole Simulation (Quantum Teleportation)</a:t>
            </a:r>
          </a:p>
          <a:p>
            <a:endParaRPr lang="en-US" dirty="0"/>
          </a:p>
        </p:txBody>
      </p:sp>
    </p:spTree>
    <p:extLst>
      <p:ext uri="{BB962C8B-B14F-4D97-AF65-F5344CB8AC3E}">
        <p14:creationId xmlns:p14="http://schemas.microsoft.com/office/powerpoint/2010/main" val="259077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5FF6-8C7B-4B9E-BF54-1FEC405E5DCD}"/>
              </a:ext>
            </a:extLst>
          </p:cNvPr>
          <p:cNvSpPr>
            <a:spLocks noGrp="1"/>
          </p:cNvSpPr>
          <p:nvPr>
            <p:ph type="title"/>
          </p:nvPr>
        </p:nvSpPr>
        <p:spPr/>
        <p:txBody>
          <a:bodyPr>
            <a:normAutofit/>
          </a:bodyPr>
          <a:lstStyle/>
          <a:p>
            <a:r>
              <a:rPr lang="en-US" sz="6000" dirty="0"/>
              <a:t>Problem statement</a:t>
            </a:r>
          </a:p>
        </p:txBody>
      </p:sp>
      <p:sp>
        <p:nvSpPr>
          <p:cNvPr id="3" name="Content Placeholder 2">
            <a:extLst>
              <a:ext uri="{FF2B5EF4-FFF2-40B4-BE49-F238E27FC236}">
                <a16:creationId xmlns:a16="http://schemas.microsoft.com/office/drawing/2014/main" id="{FBA1EF4F-BCBE-4B54-A2B4-93EF78DD8262}"/>
              </a:ext>
            </a:extLst>
          </p:cNvPr>
          <p:cNvSpPr>
            <a:spLocks noGrp="1"/>
          </p:cNvSpPr>
          <p:nvPr>
            <p:ph idx="1"/>
          </p:nvPr>
        </p:nvSpPr>
        <p:spPr/>
        <p:txBody>
          <a:bodyPr>
            <a:normAutofit/>
          </a:bodyPr>
          <a:lstStyle/>
          <a:p>
            <a:r>
              <a:rPr lang="en-US" sz="3200" dirty="0"/>
              <a:t>How to execute all possible inputs of an NP problem simultaneously?</a:t>
            </a:r>
          </a:p>
          <a:p>
            <a:endParaRPr lang="en-US" sz="3200" dirty="0"/>
          </a:p>
          <a:p>
            <a:r>
              <a:rPr lang="en-US" sz="3200" dirty="0"/>
              <a:t>Quantum Computing</a:t>
            </a:r>
          </a:p>
        </p:txBody>
      </p:sp>
    </p:spTree>
    <p:extLst>
      <p:ext uri="{BB962C8B-B14F-4D97-AF65-F5344CB8AC3E}">
        <p14:creationId xmlns:p14="http://schemas.microsoft.com/office/powerpoint/2010/main" val="2736545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12C593E-4140-405F-BF0A-D7BCA858C462}"/>
              </a:ext>
            </a:extLst>
          </p:cNvPr>
          <p:cNvSpPr>
            <a:spLocks noGrp="1"/>
          </p:cNvSpPr>
          <p:nvPr>
            <p:ph type="title"/>
          </p:nvPr>
        </p:nvSpPr>
        <p:spPr>
          <a:xfrm>
            <a:off x="1451580" y="804520"/>
            <a:ext cx="3530157" cy="1049235"/>
          </a:xfrm>
        </p:spPr>
        <p:txBody>
          <a:bodyPr>
            <a:normAutofit/>
          </a:bodyPr>
          <a:lstStyle/>
          <a:p>
            <a:r>
              <a:rPr lang="en-US" sz="2700"/>
              <a:t>What is quantum computing?</a:t>
            </a:r>
          </a:p>
        </p:txBody>
      </p:sp>
      <p:sp>
        <p:nvSpPr>
          <p:cNvPr id="14" name="Rectangle 13">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5CB09C3-D3D7-4075-96DA-17F6C4B1A284}"/>
              </a:ext>
            </a:extLst>
          </p:cNvPr>
          <p:cNvSpPr>
            <a:spLocks noGrp="1"/>
          </p:cNvSpPr>
          <p:nvPr>
            <p:ph idx="1"/>
          </p:nvPr>
        </p:nvSpPr>
        <p:spPr>
          <a:xfrm>
            <a:off x="1451581" y="2015732"/>
            <a:ext cx="3526523" cy="3450613"/>
          </a:xfrm>
        </p:spPr>
        <p:txBody>
          <a:bodyPr>
            <a:normAutofit lnSpcReduction="10000"/>
          </a:bodyPr>
          <a:lstStyle/>
          <a:p>
            <a:r>
              <a:rPr lang="en-US" dirty="0"/>
              <a:t>A quantum computer is a computer that stores information in the form of qubits instead of binary.</a:t>
            </a:r>
          </a:p>
          <a:p>
            <a:r>
              <a:rPr lang="en-US" dirty="0"/>
              <a:t>Qubit: a subatomic particle, commonly represented by an electron. </a:t>
            </a:r>
          </a:p>
          <a:p>
            <a:r>
              <a:rPr lang="en-US" dirty="0"/>
              <a:t>Classical vs Quantum: transistor vs. electron</a:t>
            </a:r>
          </a:p>
        </p:txBody>
      </p:sp>
      <p:grpSp>
        <p:nvGrpSpPr>
          <p:cNvPr id="16" name="Group 15">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17" name="Rectangle 16">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8CC740C4-7862-4991-A441-EC7E13F721F5}"/>
              </a:ext>
            </a:extLst>
          </p:cNvPr>
          <p:cNvPicPr>
            <a:picLocks noChangeAspect="1"/>
          </p:cNvPicPr>
          <p:nvPr/>
        </p:nvPicPr>
        <p:blipFill rotWithShape="1">
          <a:blip r:embed="rId2"/>
          <a:srcRect l="985" r="2" b="2"/>
          <a:stretch/>
        </p:blipFill>
        <p:spPr>
          <a:xfrm>
            <a:off x="6093926" y="1116345"/>
            <a:ext cx="4821551" cy="3866172"/>
          </a:xfrm>
          <a:prstGeom prst="rect">
            <a:avLst/>
          </a:prstGeom>
        </p:spPr>
      </p:pic>
      <p:pic>
        <p:nvPicPr>
          <p:cNvPr id="20" name="Picture 19">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376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D3E0-F67F-4FE4-81D7-7D5FA5E3DE7F}"/>
              </a:ext>
            </a:extLst>
          </p:cNvPr>
          <p:cNvSpPr>
            <a:spLocks noGrp="1"/>
          </p:cNvSpPr>
          <p:nvPr>
            <p:ph type="title"/>
          </p:nvPr>
        </p:nvSpPr>
        <p:spPr>
          <a:xfrm>
            <a:off x="1451579" y="804519"/>
            <a:ext cx="9603275" cy="1049235"/>
          </a:xfrm>
        </p:spPr>
        <p:txBody>
          <a:bodyPr>
            <a:normAutofit/>
          </a:bodyPr>
          <a:lstStyle/>
          <a:p>
            <a:r>
              <a:rPr lang="en-US" sz="6600"/>
              <a:t>SUPERPOSITION</a:t>
            </a:r>
            <a:endParaRPr lang="en-US" sz="6600" dirty="0"/>
          </a:p>
        </p:txBody>
      </p:sp>
      <p:sp>
        <p:nvSpPr>
          <p:cNvPr id="3" name="Content Placeholder 2">
            <a:extLst>
              <a:ext uri="{FF2B5EF4-FFF2-40B4-BE49-F238E27FC236}">
                <a16:creationId xmlns:a16="http://schemas.microsoft.com/office/drawing/2014/main" id="{DC417780-2191-4613-9833-FA65C462C5D4}"/>
              </a:ext>
            </a:extLst>
          </p:cNvPr>
          <p:cNvSpPr>
            <a:spLocks noGrp="1"/>
          </p:cNvSpPr>
          <p:nvPr>
            <p:ph idx="1"/>
          </p:nvPr>
        </p:nvSpPr>
        <p:spPr>
          <a:xfrm>
            <a:off x="1451579" y="2015734"/>
            <a:ext cx="4162555" cy="3450613"/>
          </a:xfrm>
        </p:spPr>
        <p:txBody>
          <a:bodyPr>
            <a:normAutofit/>
          </a:bodyPr>
          <a:lstStyle/>
          <a:p>
            <a:pPr lvl="1"/>
            <a:r>
              <a:rPr lang="en-US" sz="2400" dirty="0"/>
              <a:t>A qubit can represent all values between 0 and 1 due to its superpositional characteristic.</a:t>
            </a:r>
          </a:p>
          <a:p>
            <a:pPr lvl="1"/>
            <a:r>
              <a:rPr lang="en-US" sz="2400" dirty="0"/>
              <a:t>The state is no longer 0 or 1 and is represented with a state vector.</a:t>
            </a:r>
          </a:p>
        </p:txBody>
      </p:sp>
      <p:pic>
        <p:nvPicPr>
          <p:cNvPr id="4" name="Picture 3">
            <a:extLst>
              <a:ext uri="{FF2B5EF4-FFF2-40B4-BE49-F238E27FC236}">
                <a16:creationId xmlns:a16="http://schemas.microsoft.com/office/drawing/2014/main" id="{ACC19B65-784E-405F-92EF-E9ED3C3E1E8D}"/>
              </a:ext>
            </a:extLst>
          </p:cNvPr>
          <p:cNvPicPr>
            <a:picLocks noChangeAspect="1"/>
          </p:cNvPicPr>
          <p:nvPr/>
        </p:nvPicPr>
        <p:blipFill>
          <a:blip r:embed="rId2"/>
          <a:stretch>
            <a:fillRect/>
          </a:stretch>
        </p:blipFill>
        <p:spPr>
          <a:xfrm>
            <a:off x="6094411" y="2376919"/>
            <a:ext cx="4960443" cy="2728242"/>
          </a:xfrm>
          <a:prstGeom prst="rect">
            <a:avLst/>
          </a:prstGeom>
        </p:spPr>
      </p:pic>
      <p:pic>
        <p:nvPicPr>
          <p:cNvPr id="5" name="Picture 6" descr="Here&amp;#39;s Why Getting Rescued By The Flash Would Actually Suck">
            <a:extLst>
              <a:ext uri="{FF2B5EF4-FFF2-40B4-BE49-F238E27FC236}">
                <a16:creationId xmlns:a16="http://schemas.microsoft.com/office/drawing/2014/main" id="{26D2FBAE-588C-4A3E-863E-8D6BC6BB5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4632" y="326615"/>
            <a:ext cx="2402438" cy="135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92919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1202</TotalTime>
  <Words>776</Words>
  <Application>Microsoft Office PowerPoint</Application>
  <PresentationFormat>Widescreen</PresentationFormat>
  <Paragraphs>119</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Cambria Math</vt:lpstr>
      <vt:lpstr>Gill Sans MT</vt:lpstr>
      <vt:lpstr>ProximaNovaRgRegular</vt:lpstr>
      <vt:lpstr>Times New Roman</vt:lpstr>
      <vt:lpstr>Gallery</vt:lpstr>
      <vt:lpstr>Quantum computing</vt:lpstr>
      <vt:lpstr>Quantum physics</vt:lpstr>
      <vt:lpstr>Background</vt:lpstr>
      <vt:lpstr>Example of Polynomial algorithm</vt:lpstr>
      <vt:lpstr>Example of NP algorithm</vt:lpstr>
      <vt:lpstr>Motivation – NP Problems in everyday life</vt:lpstr>
      <vt:lpstr>Problem statement</vt:lpstr>
      <vt:lpstr>What is quantum computing?</vt:lpstr>
      <vt:lpstr>SUPERPOSITION</vt:lpstr>
      <vt:lpstr>Quantum Hazard: Bump</vt:lpstr>
      <vt:lpstr>Entanglement</vt:lpstr>
      <vt:lpstr>ION TRAPS: Qubit manipulation method</vt:lpstr>
      <vt:lpstr>CLOPS: Circuit layer operations per second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DMA: Direct Memory access</dc:title>
  <dc:creator>Redamonti, Anthony</dc:creator>
  <cp:lastModifiedBy>Redamonti, Anthony</cp:lastModifiedBy>
  <cp:revision>37</cp:revision>
  <dcterms:created xsi:type="dcterms:W3CDTF">2021-03-09T22:05:02Z</dcterms:created>
  <dcterms:modified xsi:type="dcterms:W3CDTF">2021-12-02T21:34:18Z</dcterms:modified>
</cp:coreProperties>
</file>